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74" r:id="rId3"/>
    <p:sldId id="341" r:id="rId4"/>
    <p:sldId id="342" r:id="rId5"/>
    <p:sldId id="343" r:id="rId6"/>
    <p:sldId id="337" r:id="rId7"/>
    <p:sldId id="338" r:id="rId8"/>
    <p:sldId id="339" r:id="rId9"/>
    <p:sldId id="345" r:id="rId10"/>
    <p:sldId id="335" r:id="rId11"/>
    <p:sldId id="296" r:id="rId12"/>
    <p:sldId id="304" r:id="rId13"/>
    <p:sldId id="315" r:id="rId14"/>
    <p:sldId id="302" r:id="rId15"/>
    <p:sldId id="334" r:id="rId16"/>
    <p:sldId id="346" r:id="rId17"/>
    <p:sldId id="347" r:id="rId18"/>
    <p:sldId id="348" r:id="rId19"/>
    <p:sldId id="349" r:id="rId20"/>
    <p:sldId id="350" r:id="rId21"/>
    <p:sldId id="352" r:id="rId22"/>
    <p:sldId id="351" r:id="rId23"/>
    <p:sldId id="354" r:id="rId24"/>
    <p:sldId id="271" r:id="rId25"/>
  </p:sldIdLst>
  <p:sldSz cx="18288000" cy="10287000"/>
  <p:notesSz cx="6669088" cy="9872663"/>
  <p:embeddedFontLst>
    <p:embeddedFont>
      <p:font typeface="Assistant" panose="020B0604020202020204" charset="0"/>
      <p:bold r:id="rId28"/>
    </p:embeddedFont>
    <p:embeddedFont>
      <p:font typeface="Assistant Bold" panose="020B0604020202020204" charset="-79"/>
      <p:regular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Cormorant Garamond" panose="020B0604020202020204" charset="0"/>
      <p:bold r:id="rId40"/>
    </p:embeddedFont>
    <p:embeddedFont>
      <p:font typeface="Rockwell" panose="02060603020205020403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ijackers, Margo" initials="RM" lastIdx="1" clrIdx="0">
    <p:extLst>
      <p:ext uri="{19B8F6BF-5375-455C-9EA6-DF929625EA0E}">
        <p15:presenceInfo xmlns:p15="http://schemas.microsoft.com/office/powerpoint/2012/main" userId="S::Rooijackers.M@buas.nl::6f34f962-3c0b-4807-8310-839d7dde19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08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FC12-E499-4F93-9C66-C523171FB8C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2533-F531-443D-A8B5-E2659C077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02.02.2021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46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26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394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89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17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56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37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54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80C-5F08-4695-AB18-95783FA8547A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8BCE-A355-4350-B9B4-686474314926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ACEA-3F99-47F7-B5B5-AB012705C8C7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30-DB98-409F-8544-91A57C9B1446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E89-1C87-4E9C-AFB0-79DB78DD10C5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5B24-AD07-4D8F-8FA0-6CD40F794493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B618-AD34-4E5B-8227-CE05B4F11782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5FF5-6CEF-4580-B2E9-73170659336D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2E9B-9C38-43E7-A2A9-225509C8735C}" type="datetime1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0" y="93345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BB30-117D-4555-ACE6-16EDC08C4F5F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0AD0-B70F-412E-8322-E846B043693D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20FD-9300-45A5-B44B-F2295BBEEB2B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TroVmX3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_vaxI9QNMEg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01595" y="2944029"/>
            <a:ext cx="814080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9669960" y="3431709"/>
            <a:ext cx="7868050" cy="232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200" b="1" i="0" u="none" strike="noStrike" cap="none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Strengthening innovative social</a:t>
            </a:r>
            <a:endParaRPr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200" b="1" i="0" u="none" strike="noStrike" cap="none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entrepreneurship practices for disruptive business settings in Thailand and Myanmar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Projectref.: 609711-EPP-1-2019-1-AT-EPPKA2-CBHE-JP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Duration: 36 Months (15/01/2020-14/01/2023)</a:t>
            </a:r>
            <a:endParaRPr/>
          </a:p>
        </p:txBody>
      </p:sp>
      <p:sp>
        <p:nvSpPr>
          <p:cNvPr id="10" name="Google Shape;94;p1"/>
          <p:cNvSpPr txBox="1"/>
          <p:nvPr/>
        </p:nvSpPr>
        <p:spPr>
          <a:xfrm>
            <a:off x="9461012" y="7139748"/>
            <a:ext cx="7868050" cy="69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de-DE" sz="42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</a:rPr>
              <a:t>February 03-05, 2021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7CB29-8FE2-4123-BD7F-13999E70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07999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6AC690-33D9-4FE7-AD10-0D8B29218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912" y="965200"/>
            <a:ext cx="14856175" cy="8356598"/>
          </a:xfrm>
          <a:prstGeom prst="rect">
            <a:avLst/>
          </a:prstGeom>
          <a:ln>
            <a:noFill/>
          </a:ln>
        </p:spPr>
      </p:pic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Recap</a:t>
            </a:r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22531"/>
            <a:ext cx="9982200" cy="697856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72223" y="7946947"/>
            <a:ext cx="3422233" cy="5298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EFFICIENCY / COSTS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06214" y="7890770"/>
            <a:ext cx="29765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VALUE CREATION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86882" y="2542847"/>
            <a:ext cx="4792916" cy="5221619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6579798" y="2542847"/>
            <a:ext cx="4877668" cy="519102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0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66578" y="-363285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Social Business Canvas</a:t>
            </a:r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4187925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89864"/>
              </p:ext>
            </p:extLst>
          </p:nvPr>
        </p:nvGraphicFramePr>
        <p:xfrm>
          <a:off x="328472" y="1813974"/>
          <a:ext cx="13935159" cy="72718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4113">
                  <a:extLst>
                    <a:ext uri="{9D8B030D-6E8A-4147-A177-3AD203B41FA5}">
                      <a16:colId xmlns:a16="http://schemas.microsoft.com/office/drawing/2014/main" val="1299375779"/>
                    </a:ext>
                  </a:extLst>
                </a:gridCol>
                <a:gridCol w="2894113">
                  <a:extLst>
                    <a:ext uri="{9D8B030D-6E8A-4147-A177-3AD203B41FA5}">
                      <a16:colId xmlns:a16="http://schemas.microsoft.com/office/drawing/2014/main" val="3400536580"/>
                    </a:ext>
                  </a:extLst>
                </a:gridCol>
                <a:gridCol w="1447056">
                  <a:extLst>
                    <a:ext uri="{9D8B030D-6E8A-4147-A177-3AD203B41FA5}">
                      <a16:colId xmlns:a16="http://schemas.microsoft.com/office/drawing/2014/main" val="2774539066"/>
                    </a:ext>
                  </a:extLst>
                </a:gridCol>
                <a:gridCol w="1447056">
                  <a:extLst>
                    <a:ext uri="{9D8B030D-6E8A-4147-A177-3AD203B41FA5}">
                      <a16:colId xmlns:a16="http://schemas.microsoft.com/office/drawing/2014/main" val="4157807386"/>
                    </a:ext>
                  </a:extLst>
                </a:gridCol>
                <a:gridCol w="2358708">
                  <a:extLst>
                    <a:ext uri="{9D8B030D-6E8A-4147-A177-3AD203B41FA5}">
                      <a16:colId xmlns:a16="http://schemas.microsoft.com/office/drawing/2014/main" val="2882482274"/>
                    </a:ext>
                  </a:extLst>
                </a:gridCol>
                <a:gridCol w="2894113">
                  <a:extLst>
                    <a:ext uri="{9D8B030D-6E8A-4147-A177-3AD203B41FA5}">
                      <a16:colId xmlns:a16="http://schemas.microsoft.com/office/drawing/2014/main" val="507460476"/>
                    </a:ext>
                  </a:extLst>
                </a:gridCol>
              </a:tblGrid>
              <a:tr h="3670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&amp; Communication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600" dirty="0">
                        <a:solidFill>
                          <a:srgbClr val="008000"/>
                        </a:solidFill>
                        <a:latin typeface="Wingdings" panose="05000000000000000000" pitchFamily="2" charset="2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/ Service and its Value Proposition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Competitors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Customer Segments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16084"/>
                  </a:ext>
                </a:extLst>
              </a:tr>
              <a:tr h="3278972">
                <a:tc gridSpan="3"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Cost Structure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Revenue Streams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8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48057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89" b="72130" l="68568" r="73203"/>
                    </a14:imgEffect>
                  </a14:imgLayer>
                </a14:imgProps>
              </a:ext>
            </a:extLst>
          </a:blip>
          <a:srcRect l="68409" t="55755" r="26822" b="27037"/>
          <a:stretch/>
        </p:blipFill>
        <p:spPr>
          <a:xfrm>
            <a:off x="12393262" y="3016126"/>
            <a:ext cx="4827938" cy="491318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39469">
            <a:off x="13091626" y="4749443"/>
            <a:ext cx="327202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Bahnschrift" panose="020B0502040204020203" pitchFamily="34" charset="0"/>
              </a:rPr>
              <a:t>Customer Perspective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682169" y="2255164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8000"/>
                </a:solidFill>
                <a:latin typeface="Wingdings" panose="05000000000000000000" pitchFamily="2" charset="2"/>
              </a:rPr>
              <a:t>ü</a:t>
            </a:r>
          </a:p>
        </p:txBody>
      </p:sp>
      <p:pic>
        <p:nvPicPr>
          <p:cNvPr id="19" name="Grafik 16">
            <a:extLst>
              <a:ext uri="{FF2B5EF4-FFF2-40B4-BE49-F238E27FC236}">
                <a16:creationId xmlns:a16="http://schemas.microsoft.com/office/drawing/2014/main" id="{C955CFC8-0EBA-4E9B-93BF-41F653C7E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35" y="3081163"/>
            <a:ext cx="1619250" cy="16192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0C08B7-E48E-48F2-9AAD-E6D2EF97591C}"/>
              </a:ext>
            </a:extLst>
          </p:cNvPr>
          <p:cNvSpPr txBox="1"/>
          <p:nvPr/>
        </p:nvSpPr>
        <p:spPr>
          <a:xfrm>
            <a:off x="1282948" y="6481169"/>
            <a:ext cx="1619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008000"/>
                </a:solidFill>
                <a:latin typeface="Wingdings" panose="05000000000000000000" pitchFamily="2" charset="2"/>
              </a:rPr>
              <a:t>ü</a:t>
            </a:r>
          </a:p>
        </p:txBody>
      </p:sp>
      <p:pic>
        <p:nvPicPr>
          <p:cNvPr id="26" name="Grafik 16">
            <a:extLst>
              <a:ext uri="{FF2B5EF4-FFF2-40B4-BE49-F238E27FC236}">
                <a16:creationId xmlns:a16="http://schemas.microsoft.com/office/drawing/2014/main" id="{37044C99-274B-48D1-BD06-6C84B1361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031" y="3391210"/>
            <a:ext cx="990340" cy="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66578" y="-363285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Social Business Canvas</a:t>
            </a:r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4187925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08102"/>
              </p:ext>
            </p:extLst>
          </p:nvPr>
        </p:nvGraphicFramePr>
        <p:xfrm>
          <a:off x="432745" y="1888474"/>
          <a:ext cx="13935159" cy="67707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94113">
                  <a:extLst>
                    <a:ext uri="{9D8B030D-6E8A-4147-A177-3AD203B41FA5}">
                      <a16:colId xmlns:a16="http://schemas.microsoft.com/office/drawing/2014/main" val="1299375779"/>
                    </a:ext>
                  </a:extLst>
                </a:gridCol>
                <a:gridCol w="3003762">
                  <a:extLst>
                    <a:ext uri="{9D8B030D-6E8A-4147-A177-3AD203B41FA5}">
                      <a16:colId xmlns:a16="http://schemas.microsoft.com/office/drawing/2014/main" val="3400536580"/>
                    </a:ext>
                  </a:extLst>
                </a:gridCol>
                <a:gridCol w="1337407">
                  <a:extLst>
                    <a:ext uri="{9D8B030D-6E8A-4147-A177-3AD203B41FA5}">
                      <a16:colId xmlns:a16="http://schemas.microsoft.com/office/drawing/2014/main" val="2774539066"/>
                    </a:ext>
                  </a:extLst>
                </a:gridCol>
                <a:gridCol w="1447056">
                  <a:extLst>
                    <a:ext uri="{9D8B030D-6E8A-4147-A177-3AD203B41FA5}">
                      <a16:colId xmlns:a16="http://schemas.microsoft.com/office/drawing/2014/main" val="4157807386"/>
                    </a:ext>
                  </a:extLst>
                </a:gridCol>
                <a:gridCol w="2358708">
                  <a:extLst>
                    <a:ext uri="{9D8B030D-6E8A-4147-A177-3AD203B41FA5}">
                      <a16:colId xmlns:a16="http://schemas.microsoft.com/office/drawing/2014/main" val="2882482274"/>
                    </a:ext>
                  </a:extLst>
                </a:gridCol>
                <a:gridCol w="2894113">
                  <a:extLst>
                    <a:ext uri="{9D8B030D-6E8A-4147-A177-3AD203B41FA5}">
                      <a16:colId xmlns:a16="http://schemas.microsoft.com/office/drawing/2014/main" val="507460476"/>
                    </a:ext>
                  </a:extLst>
                </a:gridCol>
              </a:tblGrid>
              <a:tr h="5117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&amp;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dirty="0"/>
                        <a:t>will you need?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/Service and its Value Proposition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Competitors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Customer Segments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16084"/>
                  </a:ext>
                </a:extLst>
              </a:tr>
              <a:tr h="1652827">
                <a:tc gridSpan="3"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Cost Structure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Revenue Streams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48057"/>
                  </a:ext>
                </a:extLst>
              </a:tr>
            </a:tbl>
          </a:graphicData>
        </a:graphic>
      </p:graphicFrame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89" b="72130" l="68568" r="73203"/>
                    </a14:imgEffect>
                  </a14:imgLayer>
                </a14:imgProps>
              </a:ext>
            </a:extLst>
          </a:blip>
          <a:srcRect l="68409" t="55755" r="26822" b="27037"/>
          <a:stretch/>
        </p:blipFill>
        <p:spPr>
          <a:xfrm>
            <a:off x="13739662" y="3202569"/>
            <a:ext cx="4827938" cy="491318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39469">
            <a:off x="14517618" y="4833415"/>
            <a:ext cx="327202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Bahnschrift" panose="020B0502040204020203" pitchFamily="34" charset="0"/>
              </a:rPr>
              <a:t>Customer Perspective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399699" y="2940196"/>
            <a:ext cx="2911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Who are the people who will buy your product / service?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(Age, living in a city/village, family status, sex, education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Where does he/she get information from?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On what basis do they make purchase decisions?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……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00397" y="3436378"/>
            <a:ext cx="2944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What are the features of your product / service?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What is the core of your product / service?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Of what elements does your product / service consist of?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What do you offer, that is different from other products / services?</a:t>
            </a:r>
          </a:p>
          <a:p>
            <a:pPr marL="120650" indent="-120650" fontAlgn="base">
              <a:buFont typeface="Arial" panose="020B0604020202020204" pitchFamily="34" charset="0"/>
              <a:buChar char="•"/>
            </a:pPr>
            <a:r>
              <a:rPr lang="en-US" dirty="0"/>
              <a:t>…….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4836" y="7583548"/>
            <a:ext cx="686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major cost drivers? (People, production, distribution, design, materials, technology…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your major value-drivers?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772400" y="754298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For what value are your customers willing to pay?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are the sources of revenue?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and how will the customers pay?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Will you offer a donor package?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08170" y="2508443"/>
            <a:ext cx="2832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resources will you need?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Through which channels will your customers want to be reached?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Who will be your strategic logistic partners?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119028" y="2476500"/>
            <a:ext cx="22806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Who are your direct competitors?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Who are your indirect competitors?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How your competitors fulfill customer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your USP (unique selling proposition)?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……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529A1107-0878-4B43-91BC-FA0D24509B81}"/>
              </a:ext>
            </a:extLst>
          </p:cNvPr>
          <p:cNvSpPr txBox="1"/>
          <p:nvPr/>
        </p:nvSpPr>
        <p:spPr>
          <a:xfrm>
            <a:off x="528139" y="2995432"/>
            <a:ext cx="2832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Who are you?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do you do?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Why does that matter?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is your brand essence?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Who are our audiences?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do you want them to think and feel about you?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How can you achieve that?</a:t>
            </a:r>
          </a:p>
          <a:p>
            <a:pPr fontAlgn="base"/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025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Social Business Canvas</a:t>
            </a:r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oogle Shape;706;p47"/>
          <p:cNvGraphicFramePr/>
          <p:nvPr>
            <p:extLst>
              <p:ext uri="{D42A27DB-BD31-4B8C-83A1-F6EECF244321}">
                <p14:modId xmlns:p14="http://schemas.microsoft.com/office/powerpoint/2010/main" val="1706881708"/>
              </p:ext>
            </p:extLst>
          </p:nvPr>
        </p:nvGraphicFramePr>
        <p:xfrm>
          <a:off x="287297" y="1707210"/>
          <a:ext cx="13766732" cy="7250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4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1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693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Challenge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Beneficiaries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Beneficiaries Potential Input</a:t>
                      </a:r>
                      <a:endParaRPr lang="pl-PL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Partners</a:t>
                      </a:r>
                      <a:endParaRPr lang="pl-PL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9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Core </a:t>
                      </a:r>
                      <a:r>
                        <a:rPr lang="de-DE" sz="3000" i="1" u="none" strike="noStrike" cap="none" dirty="0" err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Activities</a:t>
                      </a:r>
                      <a:endParaRPr lang="de-DE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93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en-US" sz="96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Desired Future State / Outputs</a:t>
                      </a: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267200" y="2248910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558361" y="2449226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Wingdings" panose="05000000000000000000" pitchFamily="2" charset="2"/>
              </a:rPr>
              <a:t>ü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2202938" y="2593797"/>
            <a:ext cx="5486399" cy="4269334"/>
            <a:chOff x="7117106" y="2689863"/>
            <a:chExt cx="5486399" cy="4269334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4" b="53874" l="62279" r="66211"/>
                      </a14:imgEffect>
                    </a14:imgLayer>
                  </a14:imgProps>
                </a:ext>
              </a:extLst>
            </a:blip>
            <a:srcRect l="62028" t="38192" r="33793" b="44384"/>
            <a:stretch/>
          </p:blipFill>
          <p:spPr>
            <a:xfrm>
              <a:off x="7117106" y="2689863"/>
              <a:ext cx="5486399" cy="426933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 rot="39469">
              <a:off x="7915487" y="4101254"/>
              <a:ext cx="3804465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Beneficiary Perspective</a:t>
              </a:r>
            </a:p>
          </p:txBody>
        </p:sp>
      </p:grpSp>
      <p:pic>
        <p:nvPicPr>
          <p:cNvPr id="27" name="Grafik 23">
            <a:extLst>
              <a:ext uri="{FF2B5EF4-FFF2-40B4-BE49-F238E27FC236}">
                <a16:creationId xmlns:a16="http://schemas.microsoft.com/office/drawing/2014/main" id="{C62399EA-0195-46C0-9E46-FF589C710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384481" y="7291867"/>
            <a:ext cx="597950" cy="11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34823" y="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845484" y="471577"/>
            <a:ext cx="158115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rPr>
              <a:t>Social Business Canvas</a:t>
            </a:r>
            <a:endParaRPr lang="de-AT" dirty="0"/>
          </a:p>
        </p:txBody>
      </p:sp>
      <p:sp>
        <p:nvSpPr>
          <p:cNvPr id="23" name="Rechteck 22"/>
          <p:cNvSpPr/>
          <p:nvPr/>
        </p:nvSpPr>
        <p:spPr>
          <a:xfrm>
            <a:off x="278653" y="1783529"/>
            <a:ext cx="13766731" cy="7174473"/>
          </a:xfrm>
          <a:prstGeom prst="rect">
            <a:avLst/>
          </a:prstGeom>
          <a:noFill/>
          <a:ln w="28575">
            <a:solidFill>
              <a:srgbClr val="2B8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oogle Shape;706;p47"/>
          <p:cNvGraphicFramePr/>
          <p:nvPr>
            <p:extLst>
              <p:ext uri="{D42A27DB-BD31-4B8C-83A1-F6EECF244321}">
                <p14:modId xmlns:p14="http://schemas.microsoft.com/office/powerpoint/2010/main" val="2751624402"/>
              </p:ext>
            </p:extLst>
          </p:nvPr>
        </p:nvGraphicFramePr>
        <p:xfrm>
          <a:off x="418318" y="1848015"/>
          <a:ext cx="13487400" cy="69867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1141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Challenge</a:t>
                      </a: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present situation (numbers, scale of problem, geographical area etc.)?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root causes of the problem?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factors  contributing to the problem?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there any local problem solutions?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Beneficiaries</a:t>
                      </a: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Who are your target beneficiaries (age, sex, location, education, work experience, material status, registered in other foundations/social care organizations)?</a:t>
                      </a:r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are their needs?</a:t>
                      </a:r>
                    </a:p>
                    <a:p>
                      <a:pPr marL="120650" indent="-1206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Beneficiaries Potential Input</a:t>
                      </a:r>
                      <a:endParaRPr lang="pl-PL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are your core activities? 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core activities are for your beneficiaries?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18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pl-PL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Partners</a:t>
                      </a:r>
                      <a:endParaRPr lang="pl-PL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social partners do you want to cooperate with?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business partners will you need?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institutional partners will you involve?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know-how will they give you?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you build relationships with your partners?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3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  <a:tabLst/>
                        <a:defRPr/>
                      </a:pP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Core </a:t>
                      </a:r>
                      <a:r>
                        <a:rPr lang="de-DE" sz="3000" i="1" u="none" strike="noStrike" cap="none" dirty="0" err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Activities</a:t>
                      </a:r>
                      <a:endParaRPr lang="de-DE"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your core activities?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the core activities are for you beneficiaries?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endParaRPr lang="de-DE" sz="3000" i="1" u="none" strike="noStrike" cap="none" dirty="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254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Resources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human resources will you need?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material resources will you need?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financial resources will you need?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What know-how will you need?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….</a:t>
                      </a:r>
                    </a:p>
                  </a:txBody>
                  <a:tcPr marL="71975" marR="71975" marT="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Gill Sans"/>
                        <a:buNone/>
                      </a:pPr>
                      <a:r>
                        <a:rPr lang="de-DE" sz="3000" i="1" u="none" strike="noStrike" cap="none" dirty="0" err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Desired</a:t>
                      </a:r>
                      <a:r>
                        <a:rPr lang="de-DE" sz="3000" i="1" u="none" strike="noStrike" cap="none" dirty="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Future State / Outputs</a:t>
                      </a:r>
                      <a:endParaRPr sz="3000" u="none" strike="noStrike" cap="none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1975" marR="719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uppieren 15"/>
          <p:cNvGrpSpPr/>
          <p:nvPr/>
        </p:nvGrpSpPr>
        <p:grpSpPr>
          <a:xfrm>
            <a:off x="12768024" y="3512791"/>
            <a:ext cx="5486399" cy="4269334"/>
            <a:chOff x="7117106" y="2689863"/>
            <a:chExt cx="5486399" cy="4269334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4" b="53874" l="62279" r="66211"/>
                      </a14:imgEffect>
                    </a14:imgLayer>
                  </a14:imgProps>
                </a:ext>
              </a:extLst>
            </a:blip>
            <a:srcRect l="62028" t="38192" r="33793" b="44384"/>
            <a:stretch/>
          </p:blipFill>
          <p:spPr>
            <a:xfrm>
              <a:off x="7117106" y="2689863"/>
              <a:ext cx="5486399" cy="4269334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 rot="39469">
              <a:off x="7915487" y="4101254"/>
              <a:ext cx="3804465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Beneficiary Perspective</a:t>
              </a: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7303374" y="7043461"/>
            <a:ext cx="5650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needs of the target beneficiaries will you satisfy?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problem(s) will you solve for your target beneficiaries?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What network or ecosystem will be created?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685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6E251-EA28-4FA4-BC17-E3E6CE306297}"/>
              </a:ext>
            </a:extLst>
          </p:cNvPr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10 minutes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8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823CE08-34C3-41B8-A22B-73FA1B0F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 b="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8270-41F8-47FE-A9EF-DE13E03D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335B2-606E-4615-B2E6-A4C25E18D7B0}"/>
              </a:ext>
            </a:extLst>
          </p:cNvPr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10 minutes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riting on a white board&#10;&#10;Description automatically generated">
            <a:extLst>
              <a:ext uri="{FF2B5EF4-FFF2-40B4-BE49-F238E27FC236}">
                <a16:creationId xmlns:a16="http://schemas.microsoft.com/office/drawing/2014/main" id="{4C4FA600-6062-4F11-A340-56F75509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803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B4A042-D391-4860-9198-B88FA348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2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77799" y="1377399"/>
            <a:ext cx="1059191" cy="879530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76818" y="965200"/>
            <a:ext cx="630461" cy="850337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7580" y="965200"/>
            <a:ext cx="16400255" cy="808791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itteilung: Herzlich Willkommen auf unserer neuen Homepage! › SPD Langenfeld">
            <a:extLst>
              <a:ext uri="{FF2B5EF4-FFF2-40B4-BE49-F238E27FC236}">
                <a16:creationId xmlns:a16="http://schemas.microsoft.com/office/drawing/2014/main" id="{7AB95AFB-4161-4EB2-B5B2-B7EF081E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25" y="732061"/>
            <a:ext cx="8287182" cy="50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608858"/>
            <a:ext cx="0" cy="4800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6061436" y="9573768"/>
            <a:ext cx="1028700" cy="4800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4325600" y="468998"/>
            <a:ext cx="4277934" cy="19016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9FD85800-A7B8-4B01-B8B7-31EF41DBAEA0}"/>
              </a:ext>
            </a:extLst>
          </p:cNvPr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0A7B6F-DB00-46A8-B4C1-9D32B4EEB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61" y="5697981"/>
            <a:ext cx="10967361" cy="4800599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FD5E8DF-F3A3-4349-B660-E83616CFC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02" y="468998"/>
            <a:ext cx="5426291" cy="3472826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C22EBE-771D-479F-BCFD-0A1A6FA1C1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70" y="6803422"/>
            <a:ext cx="5105399" cy="12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F69F4A1-1AE6-4BC1-86D1-6D856091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9FD65-2C5E-4751-88F9-79C56F5F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6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up on a saucer&#10;&#10;Description automatically generated with medium confidence">
            <a:extLst>
              <a:ext uri="{FF2B5EF4-FFF2-40B4-BE49-F238E27FC236}">
                <a16:creationId xmlns:a16="http://schemas.microsoft.com/office/drawing/2014/main" id="{0F72992D-028B-4DC8-86BA-B0FDA054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39A3E-9C4D-431C-9E6D-2D96830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BA884-ECD0-459B-9E84-7B6B22BAF886}"/>
              </a:ext>
            </a:extLst>
          </p:cNvPr>
          <p:cNvSpPr txBox="1"/>
          <p:nvPr/>
        </p:nvSpPr>
        <p:spPr>
          <a:xfrm>
            <a:off x="12344400" y="3467100"/>
            <a:ext cx="227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15 minutes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Coolfinity - Home | Facebook">
            <a:extLst>
              <a:ext uri="{FF2B5EF4-FFF2-40B4-BE49-F238E27FC236}">
                <a16:creationId xmlns:a16="http://schemas.microsoft.com/office/drawing/2014/main" id="{4F7F3281-ED1C-42D1-ADCF-0E237F54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407" y="3347800"/>
            <a:ext cx="8686798" cy="32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87E2C-7C83-4F3D-A860-01A104C8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E7310-882F-484F-966C-65AC1AF9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372" y="2221992"/>
            <a:ext cx="4389120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WRAP-UP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66BEC-6D8F-4013-A570-900E0691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4820" y="480060"/>
            <a:ext cx="1371600" cy="480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194" name="Picture 2" descr="Our Menu - Wrap It Up!">
            <a:extLst>
              <a:ext uri="{FF2B5EF4-FFF2-40B4-BE49-F238E27FC236}">
                <a16:creationId xmlns:a16="http://schemas.microsoft.com/office/drawing/2014/main" id="{FDBAD309-8E1A-4DD9-9BCA-9D96779A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1885"/>
          <a:stretch/>
        </p:blipFill>
        <p:spPr bwMode="auto">
          <a:xfrm>
            <a:off x="1382865" y="697864"/>
            <a:ext cx="11642886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0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3" name="AutoShape 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AutoShape 4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4863" y="1191677"/>
            <a:ext cx="3985512" cy="1947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592" r="26829"/>
          <a:stretch>
            <a:fillRect/>
          </a:stretch>
        </p:blipFill>
        <p:spPr>
          <a:xfrm>
            <a:off x="14696433" y="9301157"/>
            <a:ext cx="3435211" cy="9858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Cormorant Garamond Bold Bold"/>
              </a:rPr>
              <a:t>Erasmus+ Capacity Building in Higher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3594" y="3479334"/>
            <a:ext cx="7868050" cy="232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spc="-105">
                <a:solidFill>
                  <a:srgbClr val="342D29"/>
                </a:solidFill>
                <a:latin typeface="Cormorant Garamond Bold Bold"/>
              </a:rPr>
              <a:t>Strengthening innovative social</a:t>
            </a:r>
          </a:p>
          <a:p>
            <a:pPr algn="ctr">
              <a:lnSpc>
                <a:spcPts val="4536"/>
              </a:lnSpc>
            </a:pPr>
            <a:r>
              <a:rPr lang="en-US" sz="4200" spc="-105">
                <a:solidFill>
                  <a:srgbClr val="342D29"/>
                </a:solidFill>
                <a:latin typeface="Cormorant Garamond Bold Bold"/>
              </a:rPr>
              <a:t>entrepreneurship practices for disruptive business settings in Thailand and Myanmar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35" dirty="0" err="1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Projectref</a:t>
            </a: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.: 609711-EPP-1-2019-1-AT-EPPKA2-CBHE-JP </a:t>
            </a:r>
          </a:p>
          <a:p>
            <a:pPr>
              <a:lnSpc>
                <a:spcPts val="2940"/>
              </a:lnSpc>
            </a:pP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Duration: 36 Months (15/01/2020-14/01/2023)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D4535-0AE4-4E68-9661-71E099C4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372" y="2221992"/>
            <a:ext cx="4389120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Who is here?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3B0D-4454-486A-A877-08DF737C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04820" y="480060"/>
            <a:ext cx="1371600" cy="480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C7B5F17-9F99-4658-B641-614BC4D0B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-1" b="6351"/>
          <a:stretch/>
        </p:blipFill>
        <p:spPr>
          <a:xfrm>
            <a:off x="1382865" y="697864"/>
            <a:ext cx="11642886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755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clothing, orange&#10;&#10;Description automatically generated">
            <a:extLst>
              <a:ext uri="{FF2B5EF4-FFF2-40B4-BE49-F238E27FC236}">
                <a16:creationId xmlns:a16="http://schemas.microsoft.com/office/drawing/2014/main" id="{BC1E57A6-5FA2-4F2C-8219-C45510698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r="2" b="11520"/>
          <a:stretch/>
        </p:blipFill>
        <p:spPr>
          <a:xfrm>
            <a:off x="6" y="-9354"/>
            <a:ext cx="4883104" cy="3758184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124" name="Picture 4" descr="Geoff Marée | HSMAI Region Europe">
            <a:extLst>
              <a:ext uri="{FF2B5EF4-FFF2-40B4-BE49-F238E27FC236}">
                <a16:creationId xmlns:a16="http://schemas.microsoft.com/office/drawing/2014/main" id="{8D7C5951-05A8-4DB4-8928-EA1803231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1" b="17050"/>
          <a:stretch/>
        </p:blipFill>
        <p:spPr bwMode="auto">
          <a:xfrm>
            <a:off x="7013308" y="-9352"/>
            <a:ext cx="5516726" cy="3758183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ow Movement - Lotusvijver">
            <a:extLst>
              <a:ext uri="{FF2B5EF4-FFF2-40B4-BE49-F238E27FC236}">
                <a16:creationId xmlns:a16="http://schemas.microsoft.com/office/drawing/2014/main" id="{42B6438B-1A23-4C0E-8974-7613066BB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r="-1" b="31902"/>
          <a:stretch/>
        </p:blipFill>
        <p:spPr bwMode="auto">
          <a:xfrm>
            <a:off x="11072814" y="1"/>
            <a:ext cx="7215187" cy="3752756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2FE43A-9FDB-4D00-8AA5-384340CA6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5"/>
          <a:stretch/>
        </p:blipFill>
        <p:spPr>
          <a:xfrm>
            <a:off x="20" y="3987414"/>
            <a:ext cx="5656066" cy="6299586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51C69F3-D0C5-4919-B344-D33BA6B82B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38807"/>
          <a:stretch/>
        </p:blipFill>
        <p:spPr>
          <a:xfrm>
            <a:off x="3020694" y="3992850"/>
            <a:ext cx="7663089" cy="6296866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80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9575" y="3990133"/>
            <a:ext cx="10258425" cy="6296867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4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B2289-A420-4DC1-9DDD-3597E5B0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746" y="6284796"/>
            <a:ext cx="7496031" cy="3245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BUas Team (Breda University of Applied Sciences)</a:t>
            </a:r>
          </a:p>
        </p:txBody>
      </p:sp>
      <p:pic>
        <p:nvPicPr>
          <p:cNvPr id="14" name="Picture 13" descr="A close - up of a person smiling&#10;&#10;Description automatically generated">
            <a:extLst>
              <a:ext uri="{FF2B5EF4-FFF2-40B4-BE49-F238E27FC236}">
                <a16:creationId xmlns:a16="http://schemas.microsoft.com/office/drawing/2014/main" id="{126D899F-8043-4521-B581-D300EB19B8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 r="2" b="3379"/>
          <a:stretch/>
        </p:blipFill>
        <p:spPr>
          <a:xfrm>
            <a:off x="3392952" y="1"/>
            <a:ext cx="5090914" cy="3754265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440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1BAF-5F69-4D6B-8705-62EC0942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48" y="7801318"/>
            <a:ext cx="12123670" cy="12031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guests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189" y="943563"/>
            <a:ext cx="1825824" cy="12893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E11B00-AB63-45E3-8EBA-A48D657C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" y="1063699"/>
            <a:ext cx="1571583" cy="1049031"/>
          </a:xfrm>
          <a:prstGeom prst="rect">
            <a:avLst/>
          </a:prstGeom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5524" y="953307"/>
            <a:ext cx="1020612" cy="127462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671215" y="1487825"/>
            <a:ext cx="2057400" cy="3535166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3874" y="2216911"/>
            <a:ext cx="1638390" cy="20574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311" y="4284106"/>
            <a:ext cx="3510110" cy="2866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15780" y="4198488"/>
            <a:ext cx="2866644" cy="297070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653" y="1009698"/>
            <a:ext cx="2970708" cy="3246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3BB615D-8790-4ABE-9FDB-FE25D7F4C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33" y="1257909"/>
            <a:ext cx="1957147" cy="2768416"/>
          </a:xfrm>
          <a:prstGeom prst="rect">
            <a:avLst/>
          </a:prstGeom>
        </p:spPr>
      </p:pic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2963336" y="1192730"/>
            <a:ext cx="2098548" cy="172594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4AA30413-37E1-4CAE-9E6D-FE58D3394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4640153"/>
            <a:ext cx="2933497" cy="216345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274" y="4276011"/>
            <a:ext cx="4074217" cy="2852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47004" y="4875126"/>
            <a:ext cx="2866644" cy="165112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8166" y="2228746"/>
            <a:ext cx="3805799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2912F8-C639-446D-A493-5CC34D080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6" y="2466831"/>
            <a:ext cx="3232809" cy="155174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EF3A39E-AECF-4239-9CE9-E64A72ABE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1" y="4690040"/>
            <a:ext cx="3594232" cy="2021755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34907" y="3104746"/>
            <a:ext cx="4184781" cy="3955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TEPup EU - This New Year, the University of Mandalay... | Facebook">
            <a:extLst>
              <a:ext uri="{FF2B5EF4-FFF2-40B4-BE49-F238E27FC236}">
                <a16:creationId xmlns:a16="http://schemas.microsoft.com/office/drawing/2014/main" id="{CEFB5E04-6AF2-4D06-893C-129500E2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0855" y="3397623"/>
            <a:ext cx="2492885" cy="34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649200" y="7086793"/>
            <a:ext cx="488400" cy="609953"/>
          </a:xfrm>
          <a:prstGeom prst="rtTriangle">
            <a:avLst/>
          </a:prstGeom>
          <a:solidFill>
            <a:srgbClr val="8D6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4DA73-85DF-4396-8445-713A48A4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8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4E58-9AF8-449A-B7D5-C4E0A821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216974"/>
            <a:ext cx="15813706" cy="1321874"/>
          </a:xfrm>
        </p:spPr>
        <p:txBody>
          <a:bodyPr>
            <a:normAutofit/>
          </a:bodyPr>
          <a:lstStyle/>
          <a:p>
            <a:r>
              <a:rPr lang="en-US" sz="7800" dirty="0"/>
              <a:t>Training 3 Roadmap Day 1</a:t>
            </a:r>
            <a:endParaRPr lang="en-GB" sz="7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07479-293B-4847-ABDC-8A79A4DC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52500"/>
            <a:ext cx="11656312" cy="97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0762-7376-4955-8972-C80D7263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0391"/>
            <a:ext cx="11658600" cy="1143000"/>
          </a:xfrm>
        </p:spPr>
        <p:txBody>
          <a:bodyPr>
            <a:normAutofit fontScale="90000"/>
          </a:bodyPr>
          <a:lstStyle/>
          <a:p>
            <a:r>
              <a:rPr lang="en-US" sz="7800" dirty="0"/>
              <a:t>Training 3 Roadmap Day 2</a:t>
            </a:r>
            <a:endParaRPr lang="en-GB" sz="7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8E21-4C1E-4029-A207-DC4EB01B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9B07A25-39BC-4DA9-BD90-6AF830D6B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292299"/>
              </p:ext>
            </p:extLst>
          </p:nvPr>
        </p:nvGraphicFramePr>
        <p:xfrm>
          <a:off x="3848100" y="1240284"/>
          <a:ext cx="10591800" cy="931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52646" imgH="5409024" progId="Word.Document.12">
                  <p:embed/>
                </p:oleObj>
              </mc:Choice>
              <mc:Fallback>
                <p:oleObj name="Document" r:id="rId2" imgW="6152646" imgH="5409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8100" y="1240284"/>
                        <a:ext cx="10591800" cy="931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74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3F5-DC7E-4F6D-8E1C-AB1AE296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0978"/>
            <a:ext cx="15392400" cy="1143000"/>
          </a:xfrm>
        </p:spPr>
        <p:txBody>
          <a:bodyPr>
            <a:normAutofit fontScale="90000"/>
          </a:bodyPr>
          <a:lstStyle/>
          <a:p>
            <a:r>
              <a:rPr lang="en-US" sz="7800" dirty="0"/>
              <a:t>Training 3 Roadmap Day 3</a:t>
            </a:r>
            <a:endParaRPr lang="en-GB" sz="7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45E3-DC90-4E2C-A129-0E7A07F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70C926-4079-4AF2-9EDD-D4CDFAB89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51754"/>
              </p:ext>
            </p:extLst>
          </p:nvPr>
        </p:nvGraphicFramePr>
        <p:xfrm>
          <a:off x="2362200" y="1132022"/>
          <a:ext cx="12877800" cy="930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52646" imgH="5882178" progId="Word.Document.12">
                  <p:embed/>
                </p:oleObj>
              </mc:Choice>
              <mc:Fallback>
                <p:oleObj name="Document" r:id="rId2" imgW="6152646" imgH="5882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2200" y="1132022"/>
                        <a:ext cx="12877800" cy="930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32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DCACE5-7CE2-488F-AF07-4514D7AA9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0" y="10"/>
            <a:ext cx="18287998" cy="10286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1403"/>
            <a:ext cx="18287998" cy="474321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1511-C2DD-4922-9997-C4D98944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488325"/>
            <a:ext cx="15087600" cy="5362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800">
                <a:solidFill>
                  <a:srgbClr val="FFFFFF"/>
                </a:solidFill>
              </a:rPr>
              <a:t>LET’S 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C5A5-699F-481F-907C-81CFC468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090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705</Words>
  <Application>Microsoft Office PowerPoint</Application>
  <PresentationFormat>Custom</PresentationFormat>
  <Paragraphs>170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Wingdings</vt:lpstr>
      <vt:lpstr>Cormorant Garamond Bold Bold</vt:lpstr>
      <vt:lpstr>Arial</vt:lpstr>
      <vt:lpstr>Assistant Bold</vt:lpstr>
      <vt:lpstr>Cormorant Garamond</vt:lpstr>
      <vt:lpstr>Cambria</vt:lpstr>
      <vt:lpstr>Bahnschrift</vt:lpstr>
      <vt:lpstr>Calibri</vt:lpstr>
      <vt:lpstr>Rockwell</vt:lpstr>
      <vt:lpstr>Gill Sans</vt:lpstr>
      <vt:lpstr>Assistant</vt:lpstr>
      <vt:lpstr>Office Theme</vt:lpstr>
      <vt:lpstr>Document</vt:lpstr>
      <vt:lpstr>PowerPoint Presentation</vt:lpstr>
      <vt:lpstr>PowerPoint Presentation</vt:lpstr>
      <vt:lpstr>Who is here?</vt:lpstr>
      <vt:lpstr>BUas Team (Breda University of Applied Sciences)</vt:lpstr>
      <vt:lpstr>Our guests</vt:lpstr>
      <vt:lpstr>Training 3 Roadmap Day 1</vt:lpstr>
      <vt:lpstr>Training 3 Roadmap Day 2</vt:lpstr>
      <vt:lpstr>Training 3 Roadmap Day 3</vt:lpstr>
      <vt:lpstr>LET’S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Terzieva, Liliya</dc:creator>
  <cp:lastModifiedBy>Terzieva, Liliya</cp:lastModifiedBy>
  <cp:revision>2</cp:revision>
  <dcterms:created xsi:type="dcterms:W3CDTF">2021-02-02T20:41:08Z</dcterms:created>
  <dcterms:modified xsi:type="dcterms:W3CDTF">2021-02-03T13:27:22Z</dcterms:modified>
</cp:coreProperties>
</file>